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7" r:id="rId2"/>
  </p:sldIdLst>
  <p:sldSz cx="9144000" cy="6858000" type="screen4x3"/>
  <p:notesSz cx="6797675" cy="9928225"/>
  <p:embeddedFontLst>
    <p:embeddedFont>
      <p:font typeface="Lucida Sans Unicode" panose="020B0602030504020204" pitchFamily="34" charset="0"/>
      <p:regular r:id="rId3"/>
    </p:embeddedFont>
    <p:embeddedFont>
      <p:font typeface="TH SarabunPSK" panose="020B0500040200020003" pitchFamily="34" charset="-34"/>
      <p:regular r:id="rId4"/>
      <p:bold r:id="rId5"/>
      <p:italic r:id="rId6"/>
      <p:boldItalic r:id="rId7"/>
    </p:embeddedFon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Wingdings 2" panose="05020102010507070707" pitchFamily="18" charset="2"/>
      <p:regular r:id="rId12"/>
    </p:embeddedFont>
    <p:embeddedFont>
      <p:font typeface="Wingdings 3" panose="05040102010807070707" pitchFamily="18" charset="2"/>
      <p:regular r:id="rId1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CC00"/>
    <a:srgbClr val="E28850"/>
    <a:srgbClr val="0066FF"/>
    <a:srgbClr val="D60093"/>
    <a:srgbClr val="33FF8F"/>
    <a:srgbClr val="548DCC"/>
    <a:srgbClr val="1F89E1"/>
    <a:srgbClr val="8F3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E69714-DB8A-4AF2-8A77-BDAADA1B8B01}" type="datetimeFigureOut">
              <a:rPr lang="th-TH" smtClean="0"/>
              <a:pPr/>
              <a:t>15/09/66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382D29-412F-4A56-B51F-13EE8C2AE8F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12975" y="128588"/>
            <a:ext cx="4746625" cy="454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โครงสร้างกลุ่มงานส่งเสริมการวิจัย</a:t>
            </a:r>
          </a:p>
        </p:txBody>
      </p:sp>
      <p:pic>
        <p:nvPicPr>
          <p:cNvPr id="32771" name="รูปภาพ 14"/>
          <p:cNvPicPr>
            <a:picLocks noChangeAspect="1" noChangeArrowheads="1"/>
          </p:cNvPicPr>
          <p:nvPr/>
        </p:nvPicPr>
        <p:blipFill>
          <a:blip r:embed="rId2" cstate="print"/>
          <a:srcRect l="38976" t="30051" r="45274" b="40550"/>
          <a:stretch>
            <a:fillRect/>
          </a:stretch>
        </p:blipFill>
        <p:spPr bwMode="auto">
          <a:xfrm>
            <a:off x="4070350" y="692150"/>
            <a:ext cx="909638" cy="136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2" name="รูปภาพ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916113"/>
            <a:ext cx="909638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3" name="รูปภาพ 26"/>
          <p:cNvPicPr>
            <a:picLocks noChangeAspect="1" noChangeArrowheads="1"/>
          </p:cNvPicPr>
          <p:nvPr/>
        </p:nvPicPr>
        <p:blipFill>
          <a:blip r:embed="rId4" cstate="print"/>
          <a:srcRect l="84630" t="23724" r="2602" b="53195"/>
          <a:stretch>
            <a:fillRect/>
          </a:stretch>
        </p:blipFill>
        <p:spPr bwMode="auto">
          <a:xfrm>
            <a:off x="6600825" y="1988840"/>
            <a:ext cx="923925" cy="139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5" name="รูปภาพ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369" y="4724401"/>
            <a:ext cx="833438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6" name="รูปภาพ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2924" y="4720497"/>
            <a:ext cx="850900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รูปแบบอิสระ: รูปร่าง 18"/>
          <p:cNvSpPr/>
          <p:nvPr/>
        </p:nvSpPr>
        <p:spPr bwMode="auto">
          <a:xfrm>
            <a:off x="827088" y="3357562"/>
            <a:ext cx="2736800" cy="1007541"/>
          </a:xfrm>
          <a:custGeom>
            <a:avLst/>
            <a:gdLst>
              <a:gd name="connsiteX0" fmla="*/ 0 w 2597140"/>
              <a:gd name="connsiteY0" fmla="*/ 0 h 857341"/>
              <a:gd name="connsiteX1" fmla="*/ 2597140 w 2597140"/>
              <a:gd name="connsiteY1" fmla="*/ 0 h 857341"/>
              <a:gd name="connsiteX2" fmla="*/ 2597140 w 2597140"/>
              <a:gd name="connsiteY2" fmla="*/ 857341 h 857341"/>
              <a:gd name="connsiteX3" fmla="*/ 0 w 2597140"/>
              <a:gd name="connsiteY3" fmla="*/ 857341 h 857341"/>
              <a:gd name="connsiteX4" fmla="*/ 0 w 2597140"/>
              <a:gd name="connsiteY4" fmla="*/ 0 h 85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140" h="857341">
                <a:moveTo>
                  <a:pt x="0" y="0"/>
                </a:moveTo>
                <a:lnTo>
                  <a:pt x="2597140" y="0"/>
                </a:lnTo>
                <a:lnTo>
                  <a:pt x="2597140" y="857341"/>
                </a:lnTo>
                <a:lnTo>
                  <a:pt x="0" y="857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แพทย์หญิงภัทรพร  เกียรติปานอภิกุล</a:t>
            </a:r>
          </a:p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นายแพทย์ชำนาญการพิเศษ</a:t>
            </a:r>
          </a:p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รองหัวหน้ากลุ่มงานส่งเสริมการวิจัย</a:t>
            </a:r>
          </a:p>
        </p:txBody>
      </p:sp>
      <p:sp>
        <p:nvSpPr>
          <p:cNvPr id="14" name="รูปแบบอิสระ: รูปร่าง 19"/>
          <p:cNvSpPr/>
          <p:nvPr/>
        </p:nvSpPr>
        <p:spPr bwMode="auto">
          <a:xfrm>
            <a:off x="5840412" y="3501008"/>
            <a:ext cx="2620019" cy="1032892"/>
          </a:xfrm>
          <a:custGeom>
            <a:avLst/>
            <a:gdLst>
              <a:gd name="connsiteX0" fmla="*/ 0 w 2545655"/>
              <a:gd name="connsiteY0" fmla="*/ 0 h 888926"/>
              <a:gd name="connsiteX1" fmla="*/ 2545655 w 2545655"/>
              <a:gd name="connsiteY1" fmla="*/ 0 h 888926"/>
              <a:gd name="connsiteX2" fmla="*/ 2545655 w 2545655"/>
              <a:gd name="connsiteY2" fmla="*/ 888926 h 888926"/>
              <a:gd name="connsiteX3" fmla="*/ 0 w 2545655"/>
              <a:gd name="connsiteY3" fmla="*/ 888926 h 888926"/>
              <a:gd name="connsiteX4" fmla="*/ 0 w 2545655"/>
              <a:gd name="connsiteY4" fmla="*/ 0 h 8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655" h="888926">
                <a:moveTo>
                  <a:pt x="0" y="0"/>
                </a:moveTo>
                <a:lnTo>
                  <a:pt x="2545655" y="0"/>
                </a:lnTo>
                <a:lnTo>
                  <a:pt x="2545655" y="888926"/>
                </a:lnTo>
                <a:lnTo>
                  <a:pt x="0" y="888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defTabSz="6223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  <a:p>
            <a:pPr algn="ctr" defTabSz="6223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นางสาวรติรัตน์  สายัณหรรษา</a:t>
            </a:r>
          </a:p>
          <a:p>
            <a:pPr algn="ctr" defTabSz="6223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พยาบาลวิชาชีพชำนาญการพิเศษ</a:t>
            </a:r>
          </a:p>
          <a:p>
            <a:pPr algn="ctr" defTabSz="6223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เลขานุการกลุ่มงานส่งเสริมการวิจัย </a:t>
            </a:r>
          </a:p>
          <a:p>
            <a:pPr algn="ctr" defTabSz="6223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  <p:sp>
        <p:nvSpPr>
          <p:cNvPr id="16" name="รูปแบบอิสระ: รูปร่าง 15"/>
          <p:cNvSpPr/>
          <p:nvPr/>
        </p:nvSpPr>
        <p:spPr bwMode="auto">
          <a:xfrm>
            <a:off x="98269" y="5983315"/>
            <a:ext cx="1727845" cy="747685"/>
          </a:xfrm>
          <a:custGeom>
            <a:avLst/>
            <a:gdLst>
              <a:gd name="connsiteX0" fmla="*/ 0 w 1414671"/>
              <a:gd name="connsiteY0" fmla="*/ 0 h 708888"/>
              <a:gd name="connsiteX1" fmla="*/ 1414671 w 1414671"/>
              <a:gd name="connsiteY1" fmla="*/ 0 h 708888"/>
              <a:gd name="connsiteX2" fmla="*/ 1414671 w 1414671"/>
              <a:gd name="connsiteY2" fmla="*/ 708888 h 708888"/>
              <a:gd name="connsiteX3" fmla="*/ 0 w 1414671"/>
              <a:gd name="connsiteY3" fmla="*/ 708888 h 708888"/>
              <a:gd name="connsiteX4" fmla="*/ 0 w 1414671"/>
              <a:gd name="connsiteY4" fmla="*/ 0 h 70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671" h="708888">
                <a:moveTo>
                  <a:pt x="0" y="0"/>
                </a:moveTo>
                <a:lnTo>
                  <a:pt x="1414671" y="0"/>
                </a:lnTo>
                <a:lnTo>
                  <a:pt x="1414671" y="708888"/>
                </a:lnTo>
                <a:lnTo>
                  <a:pt x="0" y="7088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นางสาววราภรณ์ เนตรพราว</a:t>
            </a:r>
          </a:p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นักวิชาการสถิติปฏิบัติการ</a:t>
            </a:r>
          </a:p>
        </p:txBody>
      </p:sp>
      <p:sp>
        <p:nvSpPr>
          <p:cNvPr id="17" name="รูปแบบอิสระ: รูปร่าง 16"/>
          <p:cNvSpPr/>
          <p:nvPr/>
        </p:nvSpPr>
        <p:spPr bwMode="auto">
          <a:xfrm>
            <a:off x="1941153" y="5994429"/>
            <a:ext cx="1706686" cy="734984"/>
          </a:xfrm>
          <a:custGeom>
            <a:avLst/>
            <a:gdLst>
              <a:gd name="connsiteX0" fmla="*/ 0 w 1592669"/>
              <a:gd name="connsiteY0" fmla="*/ 0 h 674460"/>
              <a:gd name="connsiteX1" fmla="*/ 1592669 w 1592669"/>
              <a:gd name="connsiteY1" fmla="*/ 0 h 674460"/>
              <a:gd name="connsiteX2" fmla="*/ 1592669 w 1592669"/>
              <a:gd name="connsiteY2" fmla="*/ 674460 h 674460"/>
              <a:gd name="connsiteX3" fmla="*/ 0 w 1592669"/>
              <a:gd name="connsiteY3" fmla="*/ 674460 h 674460"/>
              <a:gd name="connsiteX4" fmla="*/ 0 w 1592669"/>
              <a:gd name="connsiteY4" fmla="*/ 0 h 6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669" h="674460">
                <a:moveTo>
                  <a:pt x="0" y="0"/>
                </a:moveTo>
                <a:lnTo>
                  <a:pt x="1592669" y="0"/>
                </a:lnTo>
                <a:lnTo>
                  <a:pt x="1592669" y="674460"/>
                </a:lnTo>
                <a:lnTo>
                  <a:pt x="0" y="6744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นางสาวรุ่งทิวา ไชยกันทา   นักจัดการงานทั่วไปปฏิบัติการ</a:t>
            </a:r>
            <a:endParaRPr lang="th-TH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รูปแบบอิสระ: รูปร่าง 17"/>
          <p:cNvSpPr/>
          <p:nvPr/>
        </p:nvSpPr>
        <p:spPr bwMode="auto">
          <a:xfrm>
            <a:off x="5537575" y="5994428"/>
            <a:ext cx="1557071" cy="720725"/>
          </a:xfrm>
          <a:custGeom>
            <a:avLst/>
            <a:gdLst>
              <a:gd name="connsiteX0" fmla="*/ 0 w 1491828"/>
              <a:gd name="connsiteY0" fmla="*/ 0 h 605081"/>
              <a:gd name="connsiteX1" fmla="*/ 1491828 w 1491828"/>
              <a:gd name="connsiteY1" fmla="*/ 0 h 605081"/>
              <a:gd name="connsiteX2" fmla="*/ 1491828 w 1491828"/>
              <a:gd name="connsiteY2" fmla="*/ 605081 h 605081"/>
              <a:gd name="connsiteX3" fmla="*/ 0 w 1491828"/>
              <a:gd name="connsiteY3" fmla="*/ 605081 h 605081"/>
              <a:gd name="connsiteX4" fmla="*/ 0 w 1491828"/>
              <a:gd name="connsiteY4" fmla="*/ 0 h 6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828" h="605081">
                <a:moveTo>
                  <a:pt x="0" y="0"/>
                </a:moveTo>
                <a:lnTo>
                  <a:pt x="1491828" y="0"/>
                </a:lnTo>
                <a:lnTo>
                  <a:pt x="1491828" y="605081"/>
                </a:lnTo>
                <a:lnTo>
                  <a:pt x="0" y="6050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th-TH" sz="1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นางสาวจริยา เต่าแก้ว</a:t>
            </a:r>
          </a:p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เจ้าพนักงานธุรการ</a:t>
            </a:r>
          </a:p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รูปแบบอิสระ: รูปร่าง 20"/>
          <p:cNvSpPr/>
          <p:nvPr/>
        </p:nvSpPr>
        <p:spPr bwMode="auto">
          <a:xfrm>
            <a:off x="7240272" y="5994428"/>
            <a:ext cx="1754629" cy="747685"/>
          </a:xfrm>
          <a:custGeom>
            <a:avLst/>
            <a:gdLst>
              <a:gd name="connsiteX0" fmla="*/ 0 w 1325759"/>
              <a:gd name="connsiteY0" fmla="*/ 0 h 644602"/>
              <a:gd name="connsiteX1" fmla="*/ 1325759 w 1325759"/>
              <a:gd name="connsiteY1" fmla="*/ 0 h 644602"/>
              <a:gd name="connsiteX2" fmla="*/ 1325759 w 1325759"/>
              <a:gd name="connsiteY2" fmla="*/ 644602 h 644602"/>
              <a:gd name="connsiteX3" fmla="*/ 0 w 1325759"/>
              <a:gd name="connsiteY3" fmla="*/ 644602 h 644602"/>
              <a:gd name="connsiteX4" fmla="*/ 0 w 1325759"/>
              <a:gd name="connsiteY4" fmla="*/ 0 h 6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759" h="644602">
                <a:moveTo>
                  <a:pt x="0" y="0"/>
                </a:moveTo>
                <a:lnTo>
                  <a:pt x="1325759" y="0"/>
                </a:lnTo>
                <a:lnTo>
                  <a:pt x="1325759" y="644602"/>
                </a:lnTo>
                <a:lnTo>
                  <a:pt x="0" y="6446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620" tIns="7620" rIns="7620" bIns="76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th-TH" sz="1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นางสาวกัญญารัตน์ เจริญสุข</a:t>
            </a:r>
          </a:p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พนักงานทั่วไป</a:t>
            </a:r>
          </a:p>
          <a:p>
            <a:pPr algn="ctr" defTabSz="533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th-TH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>
            <a:off x="4572000" y="3136900"/>
            <a:ext cx="0" cy="1444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รูปแบบอิสระ: รูปร่าง 13"/>
          <p:cNvSpPr/>
          <p:nvPr/>
        </p:nvSpPr>
        <p:spPr bwMode="auto">
          <a:xfrm>
            <a:off x="3487738" y="2205038"/>
            <a:ext cx="2380406" cy="1079946"/>
          </a:xfrm>
          <a:custGeom>
            <a:avLst/>
            <a:gdLst>
              <a:gd name="connsiteX0" fmla="*/ 0 w 2239643"/>
              <a:gd name="connsiteY0" fmla="*/ 0 h 975379"/>
              <a:gd name="connsiteX1" fmla="*/ 2239643 w 2239643"/>
              <a:gd name="connsiteY1" fmla="*/ 0 h 975379"/>
              <a:gd name="connsiteX2" fmla="*/ 2239643 w 2239643"/>
              <a:gd name="connsiteY2" fmla="*/ 975379 h 975379"/>
              <a:gd name="connsiteX3" fmla="*/ 0 w 2239643"/>
              <a:gd name="connsiteY3" fmla="*/ 975379 h 975379"/>
              <a:gd name="connsiteX4" fmla="*/ 0 w 2239643"/>
              <a:gd name="connsiteY4" fmla="*/ 0 h 9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643" h="975379">
                <a:moveTo>
                  <a:pt x="0" y="0"/>
                </a:moveTo>
                <a:lnTo>
                  <a:pt x="2239643" y="0"/>
                </a:lnTo>
                <a:lnTo>
                  <a:pt x="2239643" y="975379"/>
                </a:lnTo>
                <a:lnTo>
                  <a:pt x="0" y="9753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นายแพทย์ไกรฤกษ์  สินธวานุรักษ์</a:t>
            </a:r>
          </a:p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นายแพทย์เชี่ยวชาญ</a:t>
            </a:r>
          </a:p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หัวหน้ากลุ่มงานส่งเสริมการวิจัย    </a:t>
            </a:r>
          </a:p>
        </p:txBody>
      </p:sp>
      <p:cxnSp>
        <p:nvCxnSpPr>
          <p:cNvPr id="26" name="ตัวเชื่อมต่อตรง 25"/>
          <p:cNvCxnSpPr/>
          <p:nvPr/>
        </p:nvCxnSpPr>
        <p:spPr>
          <a:xfrm flipH="1">
            <a:off x="3563888" y="3716338"/>
            <a:ext cx="1008114" cy="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4572000" y="4076700"/>
            <a:ext cx="12239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>
            <a:cxnSpLocks/>
          </p:cNvCxnSpPr>
          <p:nvPr/>
        </p:nvCxnSpPr>
        <p:spPr>
          <a:xfrm>
            <a:off x="852458" y="4581525"/>
            <a:ext cx="72485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>
            <a:off x="852458" y="4581525"/>
            <a:ext cx="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2766876" y="4581525"/>
            <a:ext cx="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6274696" y="4581525"/>
            <a:ext cx="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8101013" y="4581525"/>
            <a:ext cx="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AAD10FAE-BA70-4047-8C29-161EC0F4B146}"/>
              </a:ext>
            </a:extLst>
          </p:cNvPr>
          <p:cNvCxnSpPr/>
          <p:nvPr/>
        </p:nvCxnSpPr>
        <p:spPr>
          <a:xfrm>
            <a:off x="4480300" y="4581525"/>
            <a:ext cx="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รูปภาพ 10">
            <a:extLst>
              <a:ext uri="{FF2B5EF4-FFF2-40B4-BE49-F238E27FC236}">
                <a16:creationId xmlns:a16="http://schemas.microsoft.com/office/drawing/2014/main" id="{6728098D-95D3-4EF7-9594-0A3B3402422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4640688"/>
            <a:ext cx="912037" cy="1294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รูปแบบอิสระ: รูปร่าง 41">
            <a:extLst>
              <a:ext uri="{FF2B5EF4-FFF2-40B4-BE49-F238E27FC236}">
                <a16:creationId xmlns:a16="http://schemas.microsoft.com/office/drawing/2014/main" id="{DC618C10-3C4D-4470-BA45-9C7367BE2A52}"/>
              </a:ext>
            </a:extLst>
          </p:cNvPr>
          <p:cNvSpPr/>
          <p:nvPr/>
        </p:nvSpPr>
        <p:spPr bwMode="auto">
          <a:xfrm>
            <a:off x="3752050" y="5994428"/>
            <a:ext cx="1639900" cy="717549"/>
          </a:xfrm>
          <a:custGeom>
            <a:avLst/>
            <a:gdLst>
              <a:gd name="connsiteX0" fmla="*/ 0 w 1592669"/>
              <a:gd name="connsiteY0" fmla="*/ 0 h 674460"/>
              <a:gd name="connsiteX1" fmla="*/ 1592669 w 1592669"/>
              <a:gd name="connsiteY1" fmla="*/ 0 h 674460"/>
              <a:gd name="connsiteX2" fmla="*/ 1592669 w 1592669"/>
              <a:gd name="connsiteY2" fmla="*/ 674460 h 674460"/>
              <a:gd name="connsiteX3" fmla="*/ 0 w 1592669"/>
              <a:gd name="connsiteY3" fmla="*/ 674460 h 674460"/>
              <a:gd name="connsiteX4" fmla="*/ 0 w 1592669"/>
              <a:gd name="connsiteY4" fmla="*/ 0 h 6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669" h="674460">
                <a:moveTo>
                  <a:pt x="0" y="0"/>
                </a:moveTo>
                <a:lnTo>
                  <a:pt x="1592669" y="0"/>
                </a:lnTo>
                <a:lnTo>
                  <a:pt x="1592669" y="674460"/>
                </a:lnTo>
                <a:lnTo>
                  <a:pt x="0" y="6744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นายสุริยา คำโสภา              นักวิชาการสาธารณสุข           ปฏิบัติการ</a:t>
            </a:r>
            <a:endParaRPr lang="th-TH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รูปภาพประกอบด้วย ใบหน้าของมนุษย์, แว่นตา, ภาพเหมือน, หน้าผา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5F0ED20-E0E4-481A-B924-57CD5DD4FE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80" y="4708073"/>
            <a:ext cx="1015001" cy="1214913"/>
          </a:xfrm>
          <a:prstGeom prst="rect">
            <a:avLst/>
          </a:prstGeom>
        </p:spPr>
      </p:pic>
      <p:pic>
        <p:nvPicPr>
          <p:cNvPr id="4" name="รูปภาพ 3" descr="รูปภาพประกอบด้วย ใบหน้าของมนุษย์, คน, เสื้อผ้า, ยิ้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D19FD99-FC8E-404C-97EB-C96E7402DC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12" y="4669296"/>
            <a:ext cx="883122" cy="12874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กำหนดเอง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68007F"/>
      </a:accent1>
      <a:accent2>
        <a:srgbClr val="68007F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68007F"/>
      </a:hlink>
      <a:folHlink>
        <a:srgbClr val="FF79C2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747</TotalTime>
  <Words>96</Words>
  <Application>Microsoft Office PowerPoint</Application>
  <PresentationFormat>นำเสนอทางหน้าจอ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TH SarabunPSK</vt:lpstr>
      <vt:lpstr>Verdana</vt:lpstr>
      <vt:lpstr>Wingdings 2</vt:lpstr>
      <vt:lpstr>Wingdings 3</vt:lpstr>
      <vt:lpstr>Lucida Sans Unicode</vt:lpstr>
      <vt:lpstr>รวมกลุ่ม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กลุ่มงานส่งเสริมการวิจัย โรงพยาบาลเจริญกรุงประชารักษ์ สำนักการแพทย์ กรุงเทพมหานคร</dc:title>
  <dc:creator>HP-59169</dc:creator>
  <cp:lastModifiedBy>bma01073</cp:lastModifiedBy>
  <cp:revision>152</cp:revision>
  <cp:lastPrinted>2023-09-07T02:46:21Z</cp:lastPrinted>
  <dcterms:created xsi:type="dcterms:W3CDTF">2021-02-24T07:50:49Z</dcterms:created>
  <dcterms:modified xsi:type="dcterms:W3CDTF">2023-09-15T03:50:46Z</dcterms:modified>
</cp:coreProperties>
</file>